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8" r:id="rId4"/>
    <p:sldId id="270" r:id="rId5"/>
    <p:sldId id="271" r:id="rId6"/>
    <p:sldId id="326" r:id="rId7"/>
    <p:sldId id="319" r:id="rId8"/>
    <p:sldId id="358" r:id="rId9"/>
    <p:sldId id="359" r:id="rId10"/>
    <p:sldId id="348" r:id="rId11"/>
    <p:sldId id="360" r:id="rId12"/>
    <p:sldId id="351" r:id="rId13"/>
    <p:sldId id="361" r:id="rId14"/>
    <p:sldId id="342" r:id="rId15"/>
    <p:sldId id="362" r:id="rId16"/>
    <p:sldId id="363" r:id="rId17"/>
    <p:sldId id="365" r:id="rId18"/>
    <p:sldId id="367" r:id="rId19"/>
    <p:sldId id="368" r:id="rId20"/>
    <p:sldId id="343" r:id="rId21"/>
    <p:sldId id="344" r:id="rId22"/>
    <p:sldId id="345" r:id="rId23"/>
    <p:sldId id="346" r:id="rId24"/>
    <p:sldId id="356" r:id="rId25"/>
    <p:sldId id="353" r:id="rId26"/>
    <p:sldId id="339" r:id="rId27"/>
    <p:sldId id="340" r:id="rId28"/>
    <p:sldId id="341" r:id="rId29"/>
    <p:sldId id="330" r:id="rId30"/>
    <p:sldId id="331" r:id="rId31"/>
    <p:sldId id="332" r:id="rId32"/>
    <p:sldId id="333" r:id="rId33"/>
    <p:sldId id="334" r:id="rId34"/>
    <p:sldId id="338" r:id="rId35"/>
    <p:sldId id="335" r:id="rId36"/>
    <p:sldId id="336" r:id="rId37"/>
    <p:sldId id="337" r:id="rId38"/>
    <p:sldId id="35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250B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B0A6-A6D0-472E-B592-191652FBDA0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5301-FFCE-4A2D-A6C4-020E876CD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63576-44D1-4828-BB30-1023CB47EB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3AFD-C5F9-4787-A5F0-BEAED12DC5C6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A1D-B350-438B-86A7-021A47B51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80ZghIB3wfc49Q" TargetMode="External"/><Relationship Id="rId2" Type="http://schemas.openxmlformats.org/officeDocument/2006/relationships/hyperlink" Target="https://azbyka.ru/deti/vozrastnaja-pedagogika-i-psihologija-t-v-skljarova-o-l-janushkjaviche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7FFdqXe0Rbfj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eti/pravoslavnaya-pedagogika-prot-evgenij-shestun" TargetMode="External"/><Relationship Id="rId2" Type="http://schemas.openxmlformats.org/officeDocument/2006/relationships/hyperlink" Target="https://disk.yandex.ru/i/RAnqWWwlp7PUj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zen.ru/a/ZdPJ9Qd-DldrqYa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IIoEDtuxC4?si=eEp0zIzaANP5LkpN" TargetMode="External"/><Relationship Id="rId2" Type="http://schemas.openxmlformats.org/officeDocument/2006/relationships/hyperlink" Target="https://www.youtube.com/playlist?list=PLMFecz4CVxJyfgzQQSiDSUT0v0G6Dfjg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video/preview/185347914983241501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66268836_24613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xpa-spb.ru/libr/Zenkovskij/problemy-vospitaniya-v-hristianskoj-antropologii-1934-all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otechnik/antropologiya-i-asketika/pravoslavnoe-vospitanie-lektsii-intervyu-vospominanija/" TargetMode="External"/><Relationship Id="rId2" Type="http://schemas.openxmlformats.org/officeDocument/2006/relationships/hyperlink" Target="https://studylib.ru/doc/2636742/duhovnoe-vospitanie--poisk-glavnoj-zadachi-kazhd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isk.yandex.ru/i/p7FFdqXe0Rbfj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основных схем возрастной периодизации, используемых в педагогике и психологии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к.п.н., доцент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Рендикова Алевтина Васильевна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519298" cy="16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00063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ru-RU" sz="2400" dirty="0" smtClean="0"/>
              <a:t> «Умение владеть своим поведением – важное качество взрослого, зрелого человека. … Мы только тогда можем говорить </a:t>
            </a:r>
            <a:r>
              <a:rPr lang="ru-RU" sz="2400" b="1" dirty="0" smtClean="0">
                <a:solidFill>
                  <a:srgbClr val="C00000"/>
                </a:solidFill>
              </a:rPr>
              <a:t>о формировании личности</a:t>
            </a:r>
            <a:r>
              <a:rPr lang="ru-RU" sz="2400" dirty="0" smtClean="0"/>
              <a:t>, - когда имеется налицо овладение собственным поведением»  (</a:t>
            </a:r>
            <a:r>
              <a:rPr lang="ru-RU" sz="2400" i="1" dirty="0" smtClean="0"/>
              <a:t>Л.С.  Выготский)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6990223" cy="45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73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54395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К началу каждого возраста складывается </a:t>
            </a:r>
            <a:r>
              <a:rPr lang="ru-RU" i="1" dirty="0" smtClean="0"/>
              <a:t>специфическое отношение между ребенком и окружающей его действительностью, называемое</a:t>
            </a:r>
            <a:r>
              <a:rPr lang="ru-RU" dirty="0" smtClean="0"/>
              <a:t> </a:t>
            </a:r>
            <a:r>
              <a:rPr lang="ru-RU" b="1" i="1" dirty="0" smtClean="0"/>
              <a:t>социальной ситуацией развития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каждом возрастном этапе существует </a:t>
            </a:r>
            <a:r>
              <a:rPr lang="ru-RU" b="1" i="1" dirty="0" smtClean="0">
                <a:solidFill>
                  <a:srgbClr val="250BE7"/>
                </a:solidFill>
              </a:rPr>
              <a:t>зона </a:t>
            </a:r>
            <a:br>
              <a:rPr lang="ru-RU" b="1" i="1" dirty="0" smtClean="0">
                <a:solidFill>
                  <a:srgbClr val="250BE7"/>
                </a:solidFill>
              </a:rPr>
            </a:br>
            <a:r>
              <a:rPr lang="ru-RU" b="1" i="1" dirty="0" smtClean="0">
                <a:solidFill>
                  <a:srgbClr val="250BE7"/>
                </a:solidFill>
              </a:rPr>
              <a:t>ближайшего </a:t>
            </a:r>
            <a:br>
              <a:rPr lang="ru-RU" b="1" i="1" dirty="0" smtClean="0">
                <a:solidFill>
                  <a:srgbClr val="250BE7"/>
                </a:solidFill>
              </a:rPr>
            </a:br>
            <a:r>
              <a:rPr lang="ru-RU" b="1" i="1" dirty="0" smtClean="0">
                <a:solidFill>
                  <a:srgbClr val="250BE7"/>
                </a:solidFill>
              </a:rPr>
              <a:t>развития</a:t>
            </a:r>
            <a:r>
              <a:rPr lang="ru-RU" b="1" i="1" dirty="0" smtClean="0"/>
              <a:t> </a:t>
            </a:r>
            <a:r>
              <a:rPr lang="ru-RU" b="1" i="1" dirty="0" smtClean="0"/>
              <a:t>(ЗБР)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которая </a:t>
            </a:r>
            <a:br>
              <a:rPr lang="ru-RU" dirty="0" smtClean="0"/>
            </a:br>
            <a:r>
              <a:rPr lang="ru-RU" dirty="0" smtClean="0"/>
              <a:t>индивидуальна </a:t>
            </a:r>
            <a:br>
              <a:rPr lang="ru-RU" dirty="0" smtClean="0"/>
            </a:br>
            <a:r>
              <a:rPr lang="ru-RU" dirty="0" smtClean="0"/>
              <a:t>для каждого.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7000" contrast="24000"/>
          </a:blip>
          <a:srcRect/>
          <a:stretch>
            <a:fillRect/>
          </a:stretch>
        </p:blipFill>
        <p:spPr bwMode="auto">
          <a:xfrm>
            <a:off x="4000496" y="3500438"/>
            <a:ext cx="4572032" cy="31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228600" y="0"/>
            <a:ext cx="8763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Величина ЗБР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зависит от двух условий: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1.</a:t>
            </a:r>
            <a:r>
              <a:rPr lang="ru-RU" dirty="0" smtClean="0">
                <a:solidFill>
                  <a:schemeClr val="tx1"/>
                </a:solidFill>
              </a:rPr>
              <a:t> От «</a:t>
            </a:r>
            <a:r>
              <a:rPr lang="ru-RU" b="1" dirty="0" smtClean="0">
                <a:solidFill>
                  <a:srgbClr val="0070C0"/>
                </a:solidFill>
              </a:rPr>
              <a:t>созревающих способностей</a:t>
            </a:r>
            <a:r>
              <a:rPr lang="ru-RU" dirty="0" smtClean="0">
                <a:solidFill>
                  <a:schemeClr val="tx1"/>
                </a:solidFill>
              </a:rPr>
              <a:t>» и от возможностей ребенка быть включенным в определенные формы сотрудничества и совместной деятельности со взрослым. Уровень актуального развития в определенной степени ограничивает возможности сотрудничества.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2.</a:t>
            </a:r>
            <a:r>
              <a:rPr lang="ru-RU" dirty="0" smtClean="0">
                <a:solidFill>
                  <a:schemeClr val="tx1"/>
                </a:solidFill>
              </a:rPr>
              <a:t> От </a:t>
            </a:r>
            <a:r>
              <a:rPr lang="ru-RU" b="1" dirty="0" smtClean="0">
                <a:solidFill>
                  <a:srgbClr val="0070C0"/>
                </a:solidFill>
              </a:rPr>
              <a:t>форм сотрудничества и совместной деятельности, содержания и способов взаимодействия</a:t>
            </a:r>
            <a:r>
              <a:rPr lang="ru-RU" dirty="0" smtClean="0">
                <a:solidFill>
                  <a:schemeClr val="tx1"/>
                </a:solidFill>
              </a:rPr>
              <a:t>, предлагаемых взрослым.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8763000" cy="67151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250BE7"/>
                </a:solidFill>
              </a:rPr>
              <a:t>Если </a:t>
            </a:r>
            <a:r>
              <a:rPr lang="ru-RU" b="1" i="1" dirty="0" smtClean="0">
                <a:solidFill>
                  <a:srgbClr val="250BE7"/>
                </a:solidFill>
              </a:rPr>
              <a:t>ребенку трудно, и он готов принять вашу помощь, обязательно помогите ему.</a:t>
            </a:r>
            <a:r>
              <a:rPr lang="ru-RU" b="1" i="1" dirty="0" smtClean="0"/>
              <a:t>  </a:t>
            </a:r>
            <a:r>
              <a:rPr lang="ru-RU" dirty="0" smtClean="0"/>
              <a:t>При этом: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1) Возьмите на себя только то, что он не может выполнить сам, остальное предоставьте делать ему самому.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2) По мере освоения ребенком новых действий, постепенно передавайте их ему.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Здесь существует </a:t>
            </a:r>
            <a:r>
              <a:rPr lang="ru-RU" b="1" dirty="0" smtClean="0">
                <a:solidFill>
                  <a:srgbClr val="C00000"/>
                </a:solidFill>
              </a:rPr>
              <a:t>двойная опасность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1.</a:t>
            </a:r>
            <a:r>
              <a:rPr lang="ru-RU" b="1" dirty="0" smtClean="0">
                <a:solidFill>
                  <a:schemeClr val="tx1"/>
                </a:solidFill>
              </a:rPr>
              <a:t> Слишком рано переложить свою часть на ребенка.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2.</a:t>
            </a:r>
            <a:r>
              <a:rPr lang="ru-RU" b="1" dirty="0" smtClean="0">
                <a:solidFill>
                  <a:schemeClr val="tx1"/>
                </a:solidFill>
              </a:rPr>
              <a:t> Слишком долгое и настойчивое участие родителя.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6975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Показатели психологического возраста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Социальная ситуация развития </a:t>
            </a:r>
            <a:r>
              <a:rPr lang="ru-RU" dirty="0" smtClean="0"/>
              <a:t>- система значимых для ребенка социальных отношений.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Ведущая деятельность </a:t>
            </a:r>
            <a:r>
              <a:rPr lang="ru-RU" dirty="0" smtClean="0"/>
              <a:t>- деятельность, определяющая развитие </a:t>
            </a:r>
            <a:r>
              <a:rPr lang="ru-RU" dirty="0" smtClean="0"/>
              <a:t>ребенка, </a:t>
            </a:r>
            <a:r>
              <a:rPr lang="ru-RU" dirty="0" smtClean="0"/>
              <a:t>связанная с центральным новообразованием возраста</a:t>
            </a:r>
            <a:r>
              <a:rPr lang="ru-RU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Психологические новообразования </a:t>
            </a:r>
            <a:r>
              <a:rPr lang="ru-RU" dirty="0" smtClean="0"/>
              <a:t>- психические и социальные приобретения ребенка.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 каждом возрастном этапе они </a:t>
            </a:r>
            <a:r>
              <a:rPr lang="ru-RU" b="1" dirty="0" smtClean="0">
                <a:solidFill>
                  <a:srgbClr val="7030A0"/>
                </a:solidFill>
              </a:rPr>
              <a:t>неповторимы!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5768997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250BE7"/>
                </a:solidFill>
                <a:cs typeface="Times New Roman" pitchFamily="18" charset="0"/>
              </a:rPr>
              <a:t>Кризис </a:t>
            </a:r>
            <a:r>
              <a:rPr lang="ru-RU" sz="3000" b="1" dirty="0" smtClean="0">
                <a:cs typeface="Times New Roman" pitchFamily="18" charset="0"/>
              </a:rPr>
              <a:t>в </a:t>
            </a:r>
            <a:r>
              <a:rPr lang="ru-RU" sz="3000" b="1" dirty="0" smtClean="0">
                <a:cs typeface="Times New Roman" pitchFamily="18" charset="0"/>
              </a:rPr>
              <a:t>концепции Л.С. Выготского </a:t>
            </a:r>
            <a:r>
              <a:rPr lang="ru-RU" sz="3000" dirty="0" smtClean="0">
                <a:cs typeface="Times New Roman" pitchFamily="18" charset="0"/>
              </a:rPr>
              <a:t>- закономерное и необходимое звено в развитии. </a:t>
            </a:r>
            <a:endParaRPr lang="ru-RU" sz="3000" dirty="0" smtClean="0"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250BE7"/>
                </a:solidFill>
                <a:cs typeface="Times New Roman" pitchFamily="18" charset="0"/>
              </a:rPr>
              <a:t>Функция </a:t>
            </a:r>
            <a:r>
              <a:rPr lang="ru-RU" sz="3000" dirty="0" smtClean="0">
                <a:solidFill>
                  <a:srgbClr val="250BE7"/>
                </a:solidFill>
                <a:cs typeface="Times New Roman" pitchFamily="18" charset="0"/>
              </a:rPr>
              <a:t>кризиса </a:t>
            </a:r>
            <a:r>
              <a:rPr lang="ru-RU" sz="3000" dirty="0" smtClean="0">
                <a:cs typeface="Times New Roman" pitchFamily="18" charset="0"/>
              </a:rPr>
              <a:t>— разрешение противоречий, возникающих в ходе психического развития ребенка. </a:t>
            </a:r>
            <a:endParaRPr lang="ru-RU" sz="3000" dirty="0" smtClean="0">
              <a:cs typeface="Times New Roman" pitchFamily="18" charset="0"/>
            </a:endParaRPr>
          </a:p>
          <a:p>
            <a:pPr marL="0" indent="36000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250BE7"/>
                </a:solidFill>
                <a:cs typeface="Times New Roman" pitchFamily="18" charset="0"/>
              </a:rPr>
              <a:t>Суть </a:t>
            </a:r>
            <a:r>
              <a:rPr lang="ru-RU" sz="3000" dirty="0" smtClean="0">
                <a:solidFill>
                  <a:srgbClr val="250BE7"/>
                </a:solidFill>
                <a:cs typeface="Times New Roman" pitchFamily="18" charset="0"/>
              </a:rPr>
              <a:t>противоречий </a:t>
            </a:r>
            <a:r>
              <a:rPr lang="ru-RU" sz="3000" dirty="0" smtClean="0">
                <a:cs typeface="Times New Roman" pitchFamily="18" charset="0"/>
              </a:rPr>
              <a:t>— несоответствие старой социальной ситуации развития </a:t>
            </a:r>
            <a:r>
              <a:rPr lang="ru-RU" sz="3000" dirty="0" smtClean="0">
                <a:cs typeface="Times New Roman" pitchFamily="18" charset="0"/>
              </a:rPr>
              <a:t>и </a:t>
            </a:r>
            <a:r>
              <a:rPr lang="ru-RU" sz="3000" dirty="0" smtClean="0">
                <a:cs typeface="Times New Roman" pitchFamily="18" charset="0"/>
              </a:rPr>
              <a:t>уровня достижений ребенка, </a:t>
            </a:r>
            <a:r>
              <a:rPr lang="ru-RU" sz="3000" dirty="0" smtClean="0">
                <a:cs typeface="Times New Roman" pitchFamily="18" charset="0"/>
              </a:rPr>
              <a:t/>
            </a:r>
            <a:br>
              <a:rPr lang="ru-RU" sz="3000" dirty="0" smtClean="0">
                <a:cs typeface="Times New Roman" pitchFamily="18" charset="0"/>
              </a:rPr>
            </a:br>
            <a:r>
              <a:rPr lang="ru-RU" sz="3000" dirty="0" smtClean="0">
                <a:cs typeface="Times New Roman" pitchFamily="18" charset="0"/>
              </a:rPr>
              <a:t>т</a:t>
            </a:r>
            <a:r>
              <a:rPr lang="ru-RU" sz="3000" dirty="0" smtClean="0">
                <a:cs typeface="Times New Roman" pitchFamily="18" charset="0"/>
              </a:rPr>
              <a:t>. е. тех новообразований</a:t>
            </a:r>
            <a:r>
              <a:rPr lang="ru-RU" sz="3000" dirty="0" smtClean="0">
                <a:cs typeface="Times New Roman" pitchFamily="18" charset="0"/>
              </a:rPr>
              <a:t>,</a:t>
            </a:r>
            <a:br>
              <a:rPr lang="ru-RU" sz="3000" dirty="0" smtClean="0">
                <a:cs typeface="Times New Roman" pitchFamily="18" charset="0"/>
              </a:rPr>
            </a:br>
            <a:r>
              <a:rPr lang="ru-RU" sz="3000" dirty="0" smtClean="0">
                <a:cs typeface="Times New Roman" pitchFamily="18" charset="0"/>
              </a:rPr>
              <a:t>которые </a:t>
            </a:r>
            <a:r>
              <a:rPr lang="ru-RU" sz="3000" dirty="0" smtClean="0">
                <a:cs typeface="Times New Roman" pitchFamily="18" charset="0"/>
              </a:rPr>
              <a:t>уже </a:t>
            </a:r>
            <a:r>
              <a:rPr lang="ru-RU" sz="3000" dirty="0" smtClean="0">
                <a:cs typeface="Times New Roman" pitchFamily="18" charset="0"/>
              </a:rPr>
              <a:t/>
            </a:r>
            <a:br>
              <a:rPr lang="ru-RU" sz="3000" dirty="0" smtClean="0">
                <a:cs typeface="Times New Roman" pitchFamily="18" charset="0"/>
              </a:rPr>
            </a:br>
            <a:r>
              <a:rPr lang="ru-RU" sz="3000" dirty="0" smtClean="0">
                <a:cs typeface="Times New Roman" pitchFamily="18" charset="0"/>
              </a:rPr>
              <a:t>сформированы</a:t>
            </a:r>
            <a:r>
              <a:rPr lang="ru-RU" sz="3000" dirty="0" smtClean="0"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4286248" cy="24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Кризисные возрасты характеризуются четырьмя важными особенностями</a:t>
            </a:r>
            <a:endParaRPr lang="ru-RU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73050" indent="-273050">
              <a:buFont typeface="Arial" pitchFamily="34" charset="0"/>
              <a:buAutoNum type="arabicPeriod"/>
              <a:defRPr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Особая динамическая структура кризиса. </a:t>
            </a:r>
            <a:endParaRPr lang="ru-RU" sz="28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2. Относительная трудновоспитуемость.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3. Негативный характер развития. </a:t>
            </a:r>
            <a:endParaRPr lang="ru-RU" sz="28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4. Возникновение новообразований кризисного периода. </a:t>
            </a:r>
          </a:p>
          <a:p>
            <a:pPr>
              <a:buNone/>
              <a:defRPr/>
            </a:pPr>
            <a:endParaRPr lang="ru-RU" sz="2800" dirty="0" smtClean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 smtClean="0">
                <a:cs typeface="Times New Roman" pitchFamily="18" charset="0"/>
              </a:rPr>
              <a:t>Л.С. Выготский </a:t>
            </a:r>
            <a:r>
              <a:rPr lang="ru-RU" sz="2800" dirty="0" smtClean="0">
                <a:cs typeface="Times New Roman" pitchFamily="18" charset="0"/>
              </a:rPr>
              <a:t>считал, что именно </a:t>
            </a:r>
            <a:r>
              <a:rPr lang="ru-RU" sz="2800" b="1" dirty="0" smtClean="0">
                <a:cs typeface="Times New Roman" pitchFamily="18" charset="0"/>
              </a:rPr>
              <a:t>формирование психологических новообразований </a:t>
            </a:r>
            <a:r>
              <a:rPr lang="ru-RU" sz="2800" dirty="0" smtClean="0">
                <a:cs typeface="Times New Roman" pitchFamily="18" charset="0"/>
              </a:rPr>
              <a:t>по мере отмирания старого и составляет главную сущность возрастных </a:t>
            </a:r>
            <a:r>
              <a:rPr lang="ru-RU" sz="2800" dirty="0" smtClean="0">
                <a:cs typeface="Times New Roman" pitchFamily="18" charset="0"/>
              </a:rPr>
              <a:t>кризисов.</a:t>
            </a:r>
            <a:endParaRPr lang="ru-RU" sz="2800" dirty="0" smtClean="0"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  <a:defRPr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76899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6439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Возрастная периодизация </a:t>
            </a:r>
            <a:r>
              <a:rPr lang="ru-RU" sz="3200" b="1" dirty="0" smtClean="0">
                <a:solidFill>
                  <a:srgbClr val="C00000"/>
                </a:solidFill>
              </a:rPr>
              <a:t>детского </a:t>
            </a:r>
            <a:r>
              <a:rPr lang="ru-RU" sz="3200" b="1" dirty="0" smtClean="0">
                <a:solidFill>
                  <a:srgbClr val="C00000"/>
                </a:solidFill>
              </a:rPr>
              <a:t>развития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</a:rPr>
              <a:t>. С. </a:t>
            </a:r>
            <a:r>
              <a:rPr lang="ru-RU" sz="3200" b="1" dirty="0" smtClean="0">
                <a:solidFill>
                  <a:srgbClr val="C00000"/>
                </a:solidFill>
              </a:rPr>
              <a:t>Выготского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r>
              <a:rPr lang="ru-RU" sz="2800" b="1" i="1" dirty="0" smtClean="0"/>
              <a:t>Кризис </a:t>
            </a:r>
            <a:r>
              <a:rPr lang="ru-RU" sz="2800" b="1" i="1" dirty="0" smtClean="0"/>
              <a:t>новорожденности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250BE7"/>
                </a:solidFill>
                <a:sym typeface="Symbol"/>
              </a:rPr>
              <a:t>  </a:t>
            </a:r>
            <a:r>
              <a:rPr lang="ru-RU" sz="2800" dirty="0" smtClean="0"/>
              <a:t> Младенческий </a:t>
            </a:r>
            <a:r>
              <a:rPr lang="ru-RU" sz="2800" dirty="0" smtClean="0"/>
              <a:t>возраст (от </a:t>
            </a:r>
            <a:r>
              <a:rPr lang="ru-RU" sz="2800" dirty="0" smtClean="0"/>
              <a:t>2-х </a:t>
            </a:r>
            <a:r>
              <a:rPr lang="ru-RU" sz="2800" dirty="0" smtClean="0"/>
              <a:t>месяцев до </a:t>
            </a:r>
            <a:r>
              <a:rPr lang="ru-RU" sz="2800" dirty="0" smtClean="0"/>
              <a:t>1 года</a:t>
            </a:r>
            <a:r>
              <a:rPr lang="ru-RU" sz="2800" dirty="0" smtClean="0"/>
              <a:t>).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→ </a:t>
            </a:r>
            <a:r>
              <a:rPr lang="ru-RU" sz="2800" b="1" i="1" dirty="0" smtClean="0"/>
              <a:t>Кризис одного года. </a:t>
            </a:r>
          </a:p>
          <a:p>
            <a:r>
              <a:rPr lang="ru-RU" sz="2800" dirty="0" smtClean="0">
                <a:solidFill>
                  <a:srgbClr val="250BE7"/>
                </a:solidFill>
                <a:sym typeface="Symbol"/>
              </a:rPr>
              <a:t>   </a:t>
            </a:r>
            <a:r>
              <a:rPr lang="ru-RU" sz="2800" dirty="0" smtClean="0"/>
              <a:t>Раннее </a:t>
            </a:r>
            <a:r>
              <a:rPr lang="ru-RU" sz="2800" dirty="0" smtClean="0"/>
              <a:t>детство (от </a:t>
            </a:r>
            <a:r>
              <a:rPr lang="ru-RU" sz="2800" dirty="0" smtClean="0"/>
              <a:t>1 </a:t>
            </a:r>
            <a:r>
              <a:rPr lang="ru-RU" sz="2800" dirty="0" smtClean="0"/>
              <a:t>года до </a:t>
            </a:r>
            <a:r>
              <a:rPr lang="ru-RU" sz="2800" dirty="0" smtClean="0"/>
              <a:t>3-х </a:t>
            </a:r>
            <a:r>
              <a:rPr lang="ru-RU" sz="2800" dirty="0" smtClean="0"/>
              <a:t>лет).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→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Кризис трех лет. </a:t>
            </a:r>
            <a:endParaRPr lang="ru-RU" sz="2800" b="1" i="1" dirty="0" smtClean="0"/>
          </a:p>
          <a:p>
            <a:r>
              <a:rPr lang="ru-RU" sz="2800" dirty="0" smtClean="0">
                <a:solidFill>
                  <a:srgbClr val="250BE7"/>
                </a:solidFill>
                <a:sym typeface="Symbol"/>
              </a:rPr>
              <a:t>   </a:t>
            </a:r>
            <a:r>
              <a:rPr lang="ru-RU" sz="2800" dirty="0" smtClean="0"/>
              <a:t>Дошкольный </a:t>
            </a:r>
            <a:r>
              <a:rPr lang="ru-RU" sz="2800" dirty="0" smtClean="0"/>
              <a:t>возраст (от </a:t>
            </a:r>
            <a:r>
              <a:rPr lang="ru-RU" sz="2800" dirty="0" smtClean="0"/>
              <a:t>3-х </a:t>
            </a:r>
            <a:r>
              <a:rPr lang="ru-RU" sz="2800" dirty="0" smtClean="0"/>
              <a:t>до </a:t>
            </a:r>
            <a:r>
              <a:rPr lang="ru-RU" sz="2800" dirty="0" smtClean="0"/>
              <a:t>7 </a:t>
            </a:r>
            <a:r>
              <a:rPr lang="ru-RU" sz="2800" dirty="0" smtClean="0"/>
              <a:t>лет).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→ </a:t>
            </a:r>
            <a:r>
              <a:rPr lang="ru-RU" sz="2800" b="1" i="1" dirty="0" smtClean="0"/>
              <a:t>Кризис семи лет. </a:t>
            </a:r>
          </a:p>
          <a:p>
            <a:r>
              <a:rPr lang="ru-RU" sz="2800" dirty="0" smtClean="0">
                <a:solidFill>
                  <a:srgbClr val="250BE7"/>
                </a:solidFill>
                <a:sym typeface="Symbol"/>
              </a:rPr>
              <a:t>   </a:t>
            </a:r>
            <a:r>
              <a:rPr lang="ru-RU" sz="2800" dirty="0" smtClean="0"/>
              <a:t>Школьный </a:t>
            </a:r>
            <a:r>
              <a:rPr lang="ru-RU" sz="2800" dirty="0" smtClean="0"/>
              <a:t>возраст (от </a:t>
            </a:r>
            <a:r>
              <a:rPr lang="ru-RU" sz="2800" dirty="0" smtClean="0"/>
              <a:t>8 </a:t>
            </a:r>
            <a:r>
              <a:rPr lang="ru-RU" sz="2800" dirty="0" smtClean="0"/>
              <a:t>до </a:t>
            </a:r>
            <a:r>
              <a:rPr lang="ru-RU" sz="2800" dirty="0" smtClean="0"/>
              <a:t>12 лет</a:t>
            </a:r>
            <a:r>
              <a:rPr lang="ru-RU" sz="2800" dirty="0" smtClean="0"/>
              <a:t>).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→ </a:t>
            </a:r>
            <a:r>
              <a:rPr lang="ru-RU" sz="2800" b="1" i="1" dirty="0" smtClean="0"/>
              <a:t>Кризис </a:t>
            </a:r>
            <a:r>
              <a:rPr lang="ru-RU" sz="2800" b="1" i="1" dirty="0" smtClean="0"/>
              <a:t>13 </a:t>
            </a:r>
            <a:r>
              <a:rPr lang="ru-RU" sz="2800" b="1" i="1" dirty="0" smtClean="0"/>
              <a:t>лет. </a:t>
            </a:r>
            <a:endParaRPr lang="ru-RU" sz="2800" b="1" i="1" dirty="0" smtClean="0"/>
          </a:p>
          <a:p>
            <a:r>
              <a:rPr lang="ru-RU" sz="2800" dirty="0" smtClean="0">
                <a:solidFill>
                  <a:srgbClr val="250BE7"/>
                </a:solidFill>
                <a:sym typeface="Symbol"/>
              </a:rPr>
              <a:t>   </a:t>
            </a:r>
            <a:r>
              <a:rPr lang="ru-RU" sz="2800" dirty="0" smtClean="0"/>
              <a:t>Пубертатный </a:t>
            </a:r>
            <a:r>
              <a:rPr lang="ru-RU" sz="2800" dirty="0" smtClean="0"/>
              <a:t>возраст </a:t>
            </a:r>
            <a:r>
              <a:rPr lang="ru-RU" sz="2800" dirty="0" smtClean="0"/>
              <a:t>(14-18 лет</a:t>
            </a:r>
            <a:r>
              <a:rPr lang="ru-RU" sz="2800" dirty="0" smtClean="0"/>
              <a:t>).</a:t>
            </a:r>
            <a:r>
              <a:rPr lang="ru-RU" sz="2800" b="1" i="1" dirty="0" smtClean="0"/>
              <a:t> </a:t>
            </a:r>
            <a:endParaRPr lang="ru-RU" sz="2800" b="1" i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→ </a:t>
            </a:r>
            <a:r>
              <a:rPr lang="ru-RU" sz="2800" b="1" i="1" dirty="0" smtClean="0"/>
              <a:t>Кризис 17 </a:t>
            </a:r>
            <a:r>
              <a:rPr lang="ru-RU" sz="2800" b="1" i="1" dirty="0" smtClean="0"/>
              <a:t>лет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50BE7"/>
                </a:solidFill>
              </a:rPr>
              <a:t>Периодизация </a:t>
            </a:r>
            <a:r>
              <a:rPr lang="ru-RU" sz="3200" b="1" dirty="0" err="1" smtClean="0">
                <a:solidFill>
                  <a:srgbClr val="250BE7"/>
                </a:solidFill>
              </a:rPr>
              <a:t>Д.Б.Эльконина</a:t>
            </a:r>
            <a:endParaRPr lang="ru-RU" sz="3200" b="1" dirty="0">
              <a:solidFill>
                <a:srgbClr val="250BE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78647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Смена </a:t>
            </a:r>
            <a:r>
              <a:rPr lang="ru-RU" b="1" dirty="0" smtClean="0"/>
              <a:t>стадий развития зависит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 smtClean="0"/>
              <a:t>степени взаимодействия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ребенка </a:t>
            </a:r>
            <a:r>
              <a:rPr lang="ru-RU" b="1" dirty="0" smtClean="0"/>
              <a:t>и общества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Личность </a:t>
            </a:r>
            <a:r>
              <a:rPr lang="ru-RU" dirty="0" smtClean="0"/>
              <a:t>ребенка формируется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внутри </a:t>
            </a:r>
            <a:r>
              <a:rPr lang="ru-RU" dirty="0" smtClean="0"/>
              <a:t>систем </a:t>
            </a:r>
            <a:r>
              <a:rPr lang="ru-RU" b="1" dirty="0" smtClean="0">
                <a:solidFill>
                  <a:srgbClr val="006600"/>
                </a:solidFill>
              </a:rPr>
              <a:t>«ребенок – 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общественный взрослый</a:t>
            </a:r>
            <a:r>
              <a:rPr lang="ru-RU" b="1" dirty="0" smtClean="0">
                <a:solidFill>
                  <a:srgbClr val="006600"/>
                </a:solidFill>
              </a:rPr>
              <a:t>» </a:t>
            </a:r>
            <a:r>
              <a:rPr lang="ru-RU" dirty="0" smtClean="0"/>
              <a:t>и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«ребенок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общественный предмет»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Ребенок</a:t>
            </a:r>
            <a:r>
              <a:rPr lang="ru-RU" dirty="0" smtClean="0"/>
              <a:t>, знакомясь с окружающим миром, </a:t>
            </a:r>
            <a:r>
              <a:rPr lang="ru-RU" b="1" dirty="0" smtClean="0"/>
              <a:t>реализует</a:t>
            </a:r>
            <a:r>
              <a:rPr lang="ru-RU" dirty="0" smtClean="0"/>
              <a:t> свои определенные </a:t>
            </a:r>
            <a:r>
              <a:rPr lang="ru-RU" b="1" dirty="0" smtClean="0">
                <a:solidFill>
                  <a:srgbClr val="006600"/>
                </a:solidFill>
              </a:rPr>
              <a:t>потребности, мотивы и задачи </a:t>
            </a:r>
            <a:r>
              <a:rPr lang="ru-RU" dirty="0" smtClean="0"/>
              <a:t>(</a:t>
            </a:r>
            <a:r>
              <a:rPr lang="ru-RU" i="1" dirty="0" smtClean="0"/>
              <a:t>ребенок – взрослый</a:t>
            </a:r>
            <a:r>
              <a:rPr lang="ru-RU" dirty="0" smtClean="0"/>
              <a:t>) и </a:t>
            </a:r>
            <a:r>
              <a:rPr lang="ru-RU" b="1" dirty="0" smtClean="0">
                <a:solidFill>
                  <a:srgbClr val="7030A0"/>
                </a:solidFill>
              </a:rPr>
              <a:t>овладевает культурными способами действия </a:t>
            </a:r>
            <a:r>
              <a:rPr lang="ru-RU" dirty="0" smtClean="0"/>
              <a:t>с предметным миром (</a:t>
            </a:r>
            <a:r>
              <a:rPr lang="ru-RU" i="1" dirty="0" smtClean="0"/>
              <a:t>ребенок – предмет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8"/>
            <a:ext cx="2397404" cy="338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19597" cy="64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626121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Литература</a:t>
            </a:r>
          </a:p>
          <a:p>
            <a:pPr marL="514350" indent="-514350">
              <a:buNone/>
            </a:pPr>
            <a:r>
              <a:rPr lang="ru-RU" b="1" dirty="0" smtClean="0"/>
              <a:t>1. Возрастная педагогика и психология </a:t>
            </a:r>
            <a:r>
              <a:rPr lang="ru-RU" dirty="0" smtClean="0"/>
              <a:t>/ Склярова Т.В., Янушкявичене О.Л. </a:t>
            </a:r>
            <a:r>
              <a:rPr lang="en-US" dirty="0" smtClean="0">
                <a:hlinkClick r:id="rId2"/>
              </a:rPr>
              <a:t>https://azbyka.ru/deti/vozrastnaja-pedagogika-i-psihologija-t-v-skljarova-o-l-janushkjavichene</a:t>
            </a:r>
            <a:r>
              <a:rPr lang="ru-RU" dirty="0" smtClean="0"/>
              <a:t> </a:t>
            </a: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2. Православное воспитание как основа русской педагогики </a:t>
            </a:r>
            <a:r>
              <a:rPr lang="ru-RU" dirty="0" smtClean="0"/>
              <a:t>/ Н.В. Маслов. </a:t>
            </a:r>
            <a:r>
              <a:rPr lang="en-US" dirty="0" smtClean="0">
                <a:hlinkClick r:id="rId3"/>
              </a:rPr>
              <a:t>https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disk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yandex</a:t>
            </a:r>
            <a:r>
              <a:rPr lang="ru-RU" dirty="0" smtClean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d</a:t>
            </a:r>
            <a:r>
              <a:rPr lang="ru-RU" dirty="0" smtClean="0">
                <a:hlinkClick r:id="rId3"/>
              </a:rPr>
              <a:t>/80</a:t>
            </a:r>
            <a:r>
              <a:rPr lang="en-US" dirty="0" err="1" smtClean="0">
                <a:hlinkClick r:id="rId3"/>
              </a:rPr>
              <a:t>ZghIB</a:t>
            </a:r>
            <a:r>
              <a:rPr lang="ru-RU" dirty="0" smtClean="0">
                <a:hlinkClick r:id="rId3"/>
              </a:rPr>
              <a:t>3</a:t>
            </a:r>
            <a:r>
              <a:rPr lang="en-US" dirty="0" err="1" smtClean="0">
                <a:hlinkClick r:id="rId3"/>
              </a:rPr>
              <a:t>wfc</a:t>
            </a:r>
            <a:r>
              <a:rPr lang="ru-RU" dirty="0" smtClean="0">
                <a:hlinkClick r:id="rId3"/>
              </a:rPr>
              <a:t>49</a:t>
            </a:r>
            <a:r>
              <a:rPr lang="en-US" dirty="0" smtClean="0">
                <a:hlinkClick r:id="rId3"/>
              </a:rPr>
              <a:t>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304852" cy="11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20" y="571480"/>
            <a:ext cx="8709198" cy="54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4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52000"/>
          </a:blip>
          <a:srcRect/>
          <a:stretch>
            <a:fillRect/>
          </a:stretch>
        </p:blipFill>
        <p:spPr bwMode="auto">
          <a:xfrm>
            <a:off x="0" y="457180"/>
            <a:ext cx="9155271" cy="64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90011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Источник: </a:t>
            </a:r>
            <a:r>
              <a:rPr lang="ru-RU" sz="1600" b="1" dirty="0" smtClean="0">
                <a:solidFill>
                  <a:srgbClr val="C00000"/>
                </a:solidFill>
              </a:rPr>
              <a:t>«Психология и педагогика развития»   </a:t>
            </a:r>
            <a:r>
              <a:rPr lang="en-US" sz="1600" dirty="0" smtClean="0">
                <a:hlinkClick r:id="rId3"/>
              </a:rPr>
              <a:t>https://disk.yandex.ru/i/p7FFdqXe0RbfjA</a:t>
            </a:r>
            <a:r>
              <a:rPr lang="ru-RU" sz="1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7000"/>
          </a:blip>
          <a:srcRect/>
          <a:stretch>
            <a:fillRect/>
          </a:stretch>
        </p:blipFill>
        <p:spPr bwMode="auto">
          <a:xfrm>
            <a:off x="0" y="0"/>
            <a:ext cx="9144000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lum bright="-21000" contrast="44000"/>
          </a:blip>
          <a:srcRect/>
          <a:stretch>
            <a:fillRect/>
          </a:stretch>
        </p:blipFill>
        <p:spPr bwMode="auto">
          <a:xfrm>
            <a:off x="0" y="1857364"/>
            <a:ext cx="9144000" cy="440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715436" cy="6429420"/>
          </a:xfrm>
        </p:spPr>
        <p:txBody>
          <a:bodyPr>
            <a:normAutofit fontScale="55000" lnSpcReduction="20000"/>
          </a:bodyPr>
          <a:lstStyle/>
          <a:p>
            <a:pPr marL="0" indent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ТЕОРИЯ ЛОРЕНСА КОЛБЕРГА О СТАНОВЛЕНИИ </a:t>
            </a:r>
            <a:br>
              <a:rPr lang="ru-RU" sz="3400" b="1" dirty="0" smtClean="0">
                <a:solidFill>
                  <a:srgbClr val="0070C0"/>
                </a:solidFill>
              </a:rPr>
            </a:br>
            <a:r>
              <a:rPr lang="ru-RU" sz="3400" b="1" dirty="0" smtClean="0">
                <a:solidFill>
                  <a:srgbClr val="0070C0"/>
                </a:solidFill>
              </a:rPr>
              <a:t>                   МОРАЛЬНОГО СОЗНАНИЯ РЕБЕНКА</a:t>
            </a:r>
            <a:endParaRPr lang="ru-RU" sz="3400" dirty="0" smtClean="0">
              <a:solidFill>
                <a:srgbClr val="0070C0"/>
              </a:solidFill>
            </a:endParaRPr>
          </a:p>
          <a:p>
            <a:pPr marL="0" indent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Л. </a:t>
            </a:r>
            <a:r>
              <a:rPr lang="ru-RU" sz="3400" dirty="0" err="1" smtClean="0"/>
              <a:t>Колберг</a:t>
            </a:r>
            <a:r>
              <a:rPr lang="ru-RU" sz="3400" dirty="0" smtClean="0"/>
              <a:t> рассматривает развитие морального сознания как последовательный прогрессивный процесс, выделяя в нем</a:t>
            </a:r>
            <a:br>
              <a:rPr lang="ru-RU" sz="3400" dirty="0" smtClean="0"/>
            </a:br>
            <a:r>
              <a:rPr lang="ru-RU" sz="3400" dirty="0" smtClean="0"/>
              <a:t> </a:t>
            </a:r>
            <a:r>
              <a:rPr lang="ru-RU" sz="3400" b="1" dirty="0" smtClean="0">
                <a:solidFill>
                  <a:srgbClr val="00B050"/>
                </a:solidFill>
              </a:rPr>
              <a:t>6 стадий развития</a:t>
            </a:r>
            <a:r>
              <a:rPr lang="ru-RU" sz="3400" dirty="0" smtClean="0"/>
              <a:t>, объединяющихся в три уровня.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Уровень 1.</a:t>
            </a:r>
            <a:r>
              <a:rPr lang="ru-RU" sz="3600" b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err="1" smtClean="0">
                <a:solidFill>
                  <a:srgbClr val="FF0000"/>
                </a:solidFill>
              </a:rPr>
              <a:t>Доконвенциональный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3600" dirty="0" smtClean="0"/>
              <a:t>1. Ориентация на наказание и послушание </a:t>
            </a:r>
            <a:r>
              <a:rPr lang="ru-RU" sz="3600" i="1" dirty="0" smtClean="0">
                <a:solidFill>
                  <a:srgbClr val="7030A0"/>
                </a:solidFill>
              </a:rPr>
              <a:t>(Как я могу избежать наказания?)</a:t>
            </a:r>
          </a:p>
          <a:p>
            <a:pPr marL="514350" indent="-514350">
              <a:buNone/>
            </a:pPr>
            <a:r>
              <a:rPr lang="ru-RU" sz="3600" dirty="0" smtClean="0"/>
              <a:t>2. Наивная гедонистическая ориентация </a:t>
            </a:r>
            <a:r>
              <a:rPr lang="ru-RU" sz="3600" i="1" dirty="0" smtClean="0">
                <a:solidFill>
                  <a:srgbClr val="7030A0"/>
                </a:solidFill>
              </a:rPr>
              <a:t>(Какая здесь польза для меня?)</a:t>
            </a:r>
          </a:p>
          <a:p>
            <a:pPr marL="514350" indent="-51435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Уровень 2.</a:t>
            </a:r>
            <a:r>
              <a:rPr lang="ru-RU" sz="3600" b="1" dirty="0" smtClean="0">
                <a:solidFill>
                  <a:srgbClr val="FF0000"/>
                </a:solidFill>
              </a:rPr>
              <a:t> Конвенциональный.</a:t>
            </a:r>
          </a:p>
          <a:p>
            <a:pPr marL="514350" indent="-514350">
              <a:buNone/>
            </a:pPr>
            <a:r>
              <a:rPr lang="ru-RU" sz="3600" dirty="0" smtClean="0"/>
              <a:t>3. Ориентация на соответствие ближнему окружению/малой группе </a:t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7030A0"/>
                </a:solidFill>
              </a:rPr>
              <a:t>(Социальные нормы, модель «хорошего ребенка»)</a:t>
            </a:r>
          </a:p>
          <a:p>
            <a:pPr marL="514350" indent="-514350">
              <a:buNone/>
            </a:pPr>
            <a:r>
              <a:rPr lang="ru-RU" sz="3600" dirty="0" smtClean="0"/>
              <a:t>4. Установка на поддержание установленного порядка социальной справедливости и фиксированных правил </a:t>
            </a:r>
            <a:r>
              <a:rPr lang="ru-RU" sz="3600" i="1" dirty="0" smtClean="0">
                <a:solidFill>
                  <a:srgbClr val="7030A0"/>
                </a:solidFill>
              </a:rPr>
              <a:t>(Мораль соответствует правилам и законам)</a:t>
            </a:r>
          </a:p>
          <a:p>
            <a:pPr marL="514350" indent="-51435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Уровень 3.</a:t>
            </a:r>
            <a:r>
              <a:rPr lang="ru-RU" sz="3600" b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err="1" smtClean="0">
                <a:solidFill>
                  <a:srgbClr val="FF0000"/>
                </a:solidFill>
              </a:rPr>
              <a:t>Постконвенциональный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3600" dirty="0" smtClean="0"/>
              <a:t>5. Утилитаризм и представление о морали как продукте общественного договора </a:t>
            </a:r>
            <a:r>
              <a:rPr lang="ru-RU" sz="3600" i="1" dirty="0" smtClean="0">
                <a:solidFill>
                  <a:srgbClr val="7030A0"/>
                </a:solidFill>
              </a:rPr>
              <a:t>(Социальный контракт)</a:t>
            </a:r>
          </a:p>
          <a:p>
            <a:pPr marL="514350" indent="-514350">
              <a:buNone/>
            </a:pPr>
            <a:r>
              <a:rPr lang="ru-RU" sz="3600" dirty="0" smtClean="0"/>
              <a:t>6. Универсальные этические принципы </a:t>
            </a:r>
            <a:r>
              <a:rPr lang="ru-RU" sz="3600" i="1" dirty="0" smtClean="0">
                <a:solidFill>
                  <a:srgbClr val="7030A0"/>
                </a:solidFill>
              </a:rPr>
              <a:t>(Собственные нравственные принципы и совесть как регулятор)</a:t>
            </a:r>
          </a:p>
          <a:p>
            <a:pPr marL="514350" indent="-514350">
              <a:buNone/>
            </a:pPr>
            <a:r>
              <a:rPr lang="ru-RU" sz="3600" dirty="0" smtClean="0"/>
              <a:t>Понимание, полученное на каждой стадии, сохраняется на более поздних этапах, однако, может рассматриваться как упрощенное, с недостаточным вниманием к деталям.</a:t>
            </a:r>
            <a:endParaRPr lang="ru-RU" sz="3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490659" cy="19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50BE7"/>
                </a:solidFill>
              </a:rPr>
              <a:t>Уровни принятия морали </a:t>
            </a:r>
            <a:endParaRPr lang="ru-RU" dirty="0" smtClean="0">
              <a:solidFill>
                <a:srgbClr val="250BE7"/>
              </a:solidFill>
            </a:endParaRPr>
          </a:p>
          <a:p>
            <a:pPr>
              <a:buNone/>
            </a:pPr>
            <a:r>
              <a:rPr lang="ru-RU" dirty="0" smtClean="0"/>
              <a:t>Анализируя теорию Л. Кольберга и практический опыт работы с детьми, </a:t>
            </a:r>
            <a:r>
              <a:rPr lang="ru-RU" b="1" dirty="0" smtClean="0">
                <a:solidFill>
                  <a:srgbClr val="0070C0"/>
                </a:solidFill>
              </a:rPr>
              <a:t>Т.В.Склярова и О.Л. Янушкявичене </a:t>
            </a:r>
            <a:r>
              <a:rPr lang="ru-RU" dirty="0" smtClean="0"/>
              <a:t>выделили три уровня </a:t>
            </a:r>
            <a:r>
              <a:rPr lang="ru-RU" b="1" dirty="0" smtClean="0">
                <a:solidFill>
                  <a:srgbClr val="7030A0"/>
                </a:solidFill>
              </a:rPr>
              <a:t>в нравственном восприятии </a:t>
            </a:r>
            <a:r>
              <a:rPr lang="ru-RU" dirty="0" smtClean="0"/>
              <a:t>детей, а в каждом уровне – по две стадии.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Уровень принятия морали авторитета.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Первая стадия </a:t>
            </a:r>
            <a:r>
              <a:rPr lang="ru-RU" dirty="0" smtClean="0"/>
              <a:t>– принятие морали родителей. </a:t>
            </a:r>
          </a:p>
          <a:p>
            <a:pPr>
              <a:buNone/>
            </a:pPr>
            <a:r>
              <a:rPr lang="ru-RU" b="1" dirty="0" smtClean="0"/>
              <a:t>Вторая стадия </a:t>
            </a:r>
            <a:r>
              <a:rPr lang="ru-RU" dirty="0" smtClean="0"/>
              <a:t>– принятие морали учителя.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Уровень принятия морали социума.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Третья стадия </a:t>
            </a:r>
            <a:r>
              <a:rPr lang="ru-RU" dirty="0" smtClean="0"/>
              <a:t>– принятие морали сверстников. </a:t>
            </a:r>
          </a:p>
          <a:p>
            <a:pPr>
              <a:buNone/>
            </a:pPr>
            <a:r>
              <a:rPr lang="ru-RU" b="1" dirty="0" smtClean="0"/>
              <a:t>Четвертая стадия </a:t>
            </a:r>
            <a:r>
              <a:rPr lang="ru-RU" dirty="0" smtClean="0"/>
              <a:t>– принятие морали </a:t>
            </a:r>
            <a:r>
              <a:rPr lang="ru-RU" b="1" dirty="0" smtClean="0"/>
              <a:t>общества.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Уровень автономной совести.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/>
              <a:t>Пятая стадия </a:t>
            </a:r>
            <a:r>
              <a:rPr lang="ru-RU" dirty="0" smtClean="0"/>
              <a:t>– сомнение в существующих нравственных ценностях. </a:t>
            </a:r>
          </a:p>
          <a:p>
            <a:pPr>
              <a:buNone/>
            </a:pPr>
            <a:r>
              <a:rPr lang="ru-RU" b="1" dirty="0" smtClean="0"/>
              <a:t>Шестая стадия </a:t>
            </a:r>
            <a:r>
              <a:rPr lang="ru-RU" dirty="0" smtClean="0"/>
              <a:t>– собственный выбор системы ценностной иерархии.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319722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Духовное воспитание </a:t>
            </a:r>
            <a:r>
              <a:rPr lang="ru-RU" dirty="0" smtClean="0"/>
              <a:t>должно быть направлено на воспитание преобладания духовных, нравственных, интеллектуальных ценностей над материальными. В православной традиции духовное воспитание связано с Богом, церковью, верой.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85728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u="sng" dirty="0" smtClean="0">
                <a:solidFill>
                  <a:srgbClr val="7030A0"/>
                </a:solidFill>
              </a:rPr>
              <a:t>Янушкявичене О. Л. </a:t>
            </a:r>
            <a:r>
              <a:rPr lang="ru-RU" sz="3200" b="1" dirty="0" smtClean="0">
                <a:solidFill>
                  <a:srgbClr val="250BE7"/>
                </a:solidFill>
              </a:rPr>
              <a:t>«</a:t>
            </a:r>
            <a:r>
              <a:rPr lang="ru-RU" sz="3200" b="1" dirty="0" smtClean="0">
                <a:solidFill>
                  <a:srgbClr val="0000FF"/>
                </a:solidFill>
              </a:rPr>
              <a:t>Духовное воспитание: поиск главной задачи каждого возрастного периода жизни человека»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709386" cy="291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91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1358"/>
                <a:gridCol w="7032642"/>
              </a:tblGrid>
              <a:tr h="3951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 ребенка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Главная задача духовного воспитания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9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Младенчество и раннее детство</a:t>
                      </a:r>
                    </a:p>
                    <a:p>
                      <a:r>
                        <a:rPr lang="ru-RU" sz="2000" dirty="0" smtClean="0"/>
                        <a:t>(0-3 года)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Запечатление любви.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запечатления любви заканчивается пробуждением личностного самосознания ребенка.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567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Дошкольное детство (3-6 лет)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привычки к делам милосердия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ребенок должен привыкнуть трудиться по нужде, т. е. не для себя, а для других. Именно в этом возрасте дети проявляют инициативу, пытаясь помочь взрослым в их трудах. Если она не будет поддержана, то позже уже не повторится.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восприятия морали находятся на I уровне, 1 стадии.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80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Младший школьный возраст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(7-10 лет)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Ученичество.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Результатом является изменение самого ученика, его развитие. Этой готовности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изменяться и развиваться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человек и должен научиться.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Восприятие морали переходит на 2 стадию I уровня. Авторитет учителя в этом возрасте является определяющим.</a:t>
                      </a:r>
                      <a:endParaRPr lang="ru-RU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1358"/>
                <a:gridCol w="7032642"/>
              </a:tblGrid>
              <a:tr h="4833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Возраст ребенка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Главная задача духовного воспитания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22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Подростковый возраст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(11-14 лет)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Опытное познание братства всех людей.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Подросток нуждается в деятельности «вместе». Группы интересов подростков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доминанта дали, доминанта усилия, доминанта романтизма, эгоцентрическая доминанта.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подростковом возрасте обычно ребенок переходит на </a:t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 и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 стадию в своем восприятии морали, воспринимая мораль сверстников, а затем и на 4-ю стадию, принимая взгляды общества. 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395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Юность (с 15-18 лет до 20 лет)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Выбор Собственного Пути.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В. Зеньковский о юности: «Это пора выбора пути жизни и составления планов, по преимуществу пора свободы и творческой независимости, пора грандиозных замыслов, ярких утопий, героических решений... Как часто именно в эту... пору в живом и горячем порыве отдает себя юность на всю жизнь на какой-либо подвиг и остается свободно верной всю жизнь свою ему... В юности достигает полноты субъективного и объективного своего созревания дар свободы».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Книги по эффективному общению с детьми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786214" cy="527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4552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3. Возрастные особенности школьников и их учет в обучении </a:t>
            </a:r>
            <a:r>
              <a:rPr lang="en-US" dirty="0" smtClean="0">
                <a:hlinkClick r:id="rId2"/>
              </a:rPr>
              <a:t>https://disk.yandex.ru/i/RAnqWWwlp7PUjw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/>
              <a:t>Православная педагогика </a:t>
            </a:r>
            <a:r>
              <a:rPr lang="ru-RU" dirty="0" smtClean="0"/>
              <a:t>/ протоиерей Евгений </a:t>
            </a:r>
            <a:r>
              <a:rPr lang="ru-RU" dirty="0" err="1" smtClean="0"/>
              <a:t>Шестун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https://azbyka.ru/deti/pravoslavnaya-pedagogika-prot-evgenij-shestun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14290"/>
            <a:ext cx="2304852" cy="11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Книги по эффективному общению с детьми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643280" cy="51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869762" cy="50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Книги по эффективному общению с детьми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404414" cy="471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500462" cy="45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Книги по эффективному общению с детьми и подростками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https://dzen.ru/a/ZdPJ9Qd-DldrqYax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57430"/>
            <a:ext cx="25241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2913918" cy="41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500174"/>
            <a:ext cx="358470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159635" cy="598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164841" cy="56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9000" contrast="14000"/>
          </a:blip>
          <a:srcRect/>
          <a:stretch>
            <a:fillRect/>
          </a:stretch>
        </p:blipFill>
        <p:spPr bwMode="auto">
          <a:xfrm>
            <a:off x="142844" y="785794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3500438"/>
            <a:ext cx="5214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dirty="0" smtClean="0"/>
              <a:t>Подросток </a:t>
            </a:r>
            <a:r>
              <a:rPr lang="ru-RU" sz="2000" b="1" dirty="0"/>
              <a:t>научится</a:t>
            </a:r>
            <a:r>
              <a:rPr lang="ru-RU" sz="2000" dirty="0"/>
              <a:t> разбираться в буре своих эмоций и направлять их в нужное русло, отстаивать личные границы. </a:t>
            </a:r>
            <a:r>
              <a:rPr lang="ru-RU" sz="2000" b="1" dirty="0"/>
              <a:t>Поймет</a:t>
            </a:r>
            <a:r>
              <a:rPr lang="ru-RU" sz="2000" dirty="0"/>
              <a:t>, почему все так сильно меняется и как изменится еще. Разберется, о чем не стоит переживать, а о чем лучше рассказать родителям, </a:t>
            </a:r>
            <a:r>
              <a:rPr lang="ru-RU" sz="2000" b="1" dirty="0"/>
              <a:t>найдет внутреннюю опору и поднимет самооценку.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lum bright="-8000" contrast="21000"/>
          </a:blip>
          <a:srcRect/>
          <a:stretch>
            <a:fillRect/>
          </a:stretch>
        </p:blipFill>
        <p:spPr bwMode="auto">
          <a:xfrm>
            <a:off x="3617595" y="357166"/>
            <a:ext cx="552640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Видео-лекции на </a:t>
            </a:r>
            <a:r>
              <a:rPr lang="en-US" dirty="0" err="1" smtClean="0">
                <a:solidFill>
                  <a:srgbClr val="C00000"/>
                </a:solidFill>
              </a:rPr>
              <a:t>youtube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Екатерина Мурашова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https://www.youtube.com/playlist?list=PLMFecz4CVxJyfgzQQSiDSUT0v0G6DfjgY</a:t>
            </a:r>
            <a:endParaRPr lang="ru-RU" dirty="0" smtClean="0"/>
          </a:p>
          <a:p>
            <a:r>
              <a:rPr lang="ru-RU" dirty="0" smtClean="0"/>
              <a:t>Людмила </a:t>
            </a:r>
            <a:r>
              <a:rPr lang="ru-RU" dirty="0" err="1" smtClean="0"/>
              <a:t>Петрановская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https://youtu.be/JIIoEDtuxC4?si=eEp0zIzaANP5LkpN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https://yandex.ru/video/preview/1853479149832415017</a:t>
            </a: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Христианский подход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591886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3500462" cy="52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4303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4205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3"/>
              </a:rPr>
              <a:t>https://vk.com/wall-66268836_24613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00042"/>
            <a:ext cx="4286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Эта книга - о том, как вести себя твердо, но доброжелательно с детьми,</a:t>
            </a:r>
            <a:br>
              <a:rPr lang="ru-RU" dirty="0" smtClean="0"/>
            </a:br>
            <a:r>
              <a:rPr lang="ru-RU" dirty="0" smtClean="0"/>
              <a:t>нарушающими правила поведения в классе. </a:t>
            </a:r>
          </a:p>
          <a:p>
            <a:pPr indent="361950" algn="just"/>
            <a:r>
              <a:rPr lang="ru-RU" dirty="0" smtClean="0"/>
              <a:t>По мнению автора, сталкиваясь с</a:t>
            </a:r>
            <a:br>
              <a:rPr lang="ru-RU" dirty="0" smtClean="0"/>
            </a:br>
            <a:r>
              <a:rPr lang="ru-RU" dirty="0" smtClean="0"/>
              <a:t>подобными случаями, учитель должен уметь распознавать </a:t>
            </a:r>
            <a:r>
              <a:rPr lang="ru-RU" b="1" dirty="0" smtClean="0"/>
              <a:t>истинный мотив</a:t>
            </a:r>
            <a:br>
              <a:rPr lang="ru-RU" b="1" dirty="0" smtClean="0"/>
            </a:br>
            <a:r>
              <a:rPr lang="ru-RU" b="1" dirty="0" smtClean="0"/>
              <a:t>«плохого поведения» ребенка</a:t>
            </a:r>
            <a:r>
              <a:rPr lang="ru-RU" dirty="0" smtClean="0"/>
              <a:t>, выбирать наиболее эффективный способ</a:t>
            </a:r>
            <a:br>
              <a:rPr lang="ru-RU" dirty="0" smtClean="0"/>
            </a:br>
            <a:r>
              <a:rPr lang="ru-RU" dirty="0" smtClean="0"/>
              <a:t>немедленного прекращения выходки и разрабатывать поддерживающую</a:t>
            </a:r>
            <a:br>
              <a:rPr lang="ru-RU" dirty="0" smtClean="0"/>
            </a:br>
            <a:r>
              <a:rPr lang="ru-RU" dirty="0" smtClean="0"/>
              <a:t>стратегию взаимодействия с этим ребенком, позволяющую снижать повторение подобных проступков в будущем. </a:t>
            </a:r>
          </a:p>
          <a:p>
            <a:pPr indent="361950" algn="just"/>
            <a:r>
              <a:rPr lang="ru-RU" dirty="0" smtClean="0"/>
              <a:t>Книга содержит не только психологический анализ всех этих умений, но и сценарий тренинговой работы педагогами.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Благодарим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внимание!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14290"/>
            <a:ext cx="2304852" cy="11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52"/>
            <a:ext cx="2304852" cy="11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9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5.</a:t>
            </a:r>
            <a:r>
              <a:rPr lang="ru-RU" dirty="0" smtClean="0"/>
              <a:t> </a:t>
            </a:r>
            <a:r>
              <a:rPr lang="ru-RU" b="1" dirty="0" smtClean="0"/>
              <a:t>Зеньковский В.В. Проблемы воспитания в свете христианской антропологии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https://xpa-spb.ru/libr/Zenkovskij/problemy-vospitaniya-v-hristianskoj-antropologii-1934-all.html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Загрекова</a:t>
            </a:r>
            <a:r>
              <a:rPr lang="ru-RU" b="1" dirty="0" smtClean="0"/>
              <a:t> Л.В. Православная педагогика</a:t>
            </a:r>
            <a:r>
              <a:rPr lang="ru-RU" dirty="0" smtClean="0"/>
              <a:t>: учеб. пособие для студентов, обучающихся по педагогическим специальностям: в 2 ч. / </a:t>
            </a:r>
            <a:r>
              <a:rPr lang="ru-RU" dirty="0" err="1" smtClean="0"/>
              <a:t>Л.В.Загрекова</a:t>
            </a:r>
            <a:r>
              <a:rPr lang="ru-RU" dirty="0" smtClean="0"/>
              <a:t>. – Ч.2: </a:t>
            </a:r>
            <a:r>
              <a:rPr lang="ru-RU" b="1" dirty="0" smtClean="0"/>
              <a:t>Теория обучения (русская дидактика)</a:t>
            </a:r>
            <a:r>
              <a:rPr lang="ru-RU" dirty="0" smtClean="0"/>
              <a:t>. – Н. Новгород: Отдел образования и </a:t>
            </a:r>
            <a:r>
              <a:rPr lang="ru-RU" dirty="0" err="1" smtClean="0"/>
              <a:t>катехизации</a:t>
            </a:r>
            <a:r>
              <a:rPr lang="ru-RU" dirty="0" smtClean="0"/>
              <a:t> Нижегородской епархии (Московский Патриархат), 2021 – 688 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7. </a:t>
            </a:r>
            <a:r>
              <a:rPr lang="ru-RU" b="1" cap="all" dirty="0" err="1" smtClean="0"/>
              <a:t>Я</a:t>
            </a:r>
            <a:r>
              <a:rPr lang="ru-RU" b="1" dirty="0" err="1" smtClean="0"/>
              <a:t>нушкявичене</a:t>
            </a:r>
            <a:r>
              <a:rPr lang="ru-RU" b="1" cap="all" dirty="0" smtClean="0"/>
              <a:t> О. Л</a:t>
            </a:r>
            <a:r>
              <a:rPr lang="ru-RU" cap="all" dirty="0" smtClean="0"/>
              <a:t>. </a:t>
            </a:r>
            <a:r>
              <a:rPr lang="ru-RU" b="1" dirty="0" smtClean="0"/>
              <a:t>Духовное воспитание: поиск главной задачи каждого возрастного периода жизни человека </a:t>
            </a:r>
            <a:r>
              <a:rPr lang="en-US" dirty="0" smtClean="0">
                <a:hlinkClick r:id="rId2"/>
              </a:rPr>
              <a:t>https://studylib.ru/doc/2636742/duhovnoe-vospitanie--poisk-glavnoj-zadachi-kazhdogo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cap="all" dirty="0" smtClean="0"/>
              <a:t>8.</a:t>
            </a:r>
            <a:r>
              <a:rPr lang="ru-RU" cap="all" dirty="0" smtClean="0"/>
              <a:t> </a:t>
            </a:r>
            <a:r>
              <a:rPr lang="ru-RU" b="1" dirty="0" smtClean="0"/>
              <a:t>Православное воспитание</a:t>
            </a:r>
            <a:r>
              <a:rPr lang="ru-RU" dirty="0" smtClean="0"/>
              <a:t> / Игумен </a:t>
            </a:r>
            <a:r>
              <a:rPr lang="ru-RU" dirty="0" err="1" smtClean="0"/>
              <a:t>Киприан</a:t>
            </a:r>
            <a:r>
              <a:rPr lang="ru-RU" dirty="0" smtClean="0"/>
              <a:t> (Ященко) </a:t>
            </a:r>
            <a:r>
              <a:rPr lang="en-US" dirty="0" smtClean="0">
                <a:hlinkClick r:id="rId3"/>
              </a:rPr>
              <a:t>https://azbyka.ru/otechnik/antropologiya-i-asketika/pravoslavnoe-vospitanie-lektsii-intervyu-vospominanija/</a:t>
            </a:r>
            <a:r>
              <a:rPr lang="ru-RU" dirty="0" smtClean="0"/>
              <a:t> </a:t>
            </a:r>
            <a:endParaRPr lang="ru-RU" b="1" cap="all" dirty="0" smtClean="0"/>
          </a:p>
          <a:p>
            <a:pPr>
              <a:buNone/>
            </a:pPr>
            <a:r>
              <a:rPr lang="ru-RU" b="1" dirty="0" smtClean="0"/>
              <a:t>9. Рендикова А.В. Психология и педагогика развития </a:t>
            </a:r>
            <a:r>
              <a:rPr lang="en-US" dirty="0" smtClean="0">
                <a:hlinkClick r:id="rId4"/>
              </a:rPr>
              <a:t>https://disk.yandex.ru/i/p7FFdqXe0RbfjA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290"/>
            <a:ext cx="2304852" cy="11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43998" cy="608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Эпигенетическая теория Эрика Эриксона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4878"/>
            <a:ext cx="8286808" cy="65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9034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250BE7"/>
                </a:solidFill>
              </a:rPr>
              <a:t>Периодизация Л. С. Выготского</a:t>
            </a:r>
            <a:endParaRPr lang="ru-RU" sz="3200" b="1" dirty="0">
              <a:solidFill>
                <a:srgbClr val="250BE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различал </a:t>
            </a:r>
            <a:r>
              <a:rPr lang="ru-RU" b="1" dirty="0" smtClean="0"/>
              <a:t>«натуральные»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>
                <a:solidFill>
                  <a:srgbClr val="006600"/>
                </a:solidFill>
              </a:rPr>
              <a:t>данные природой</a:t>
            </a:r>
            <a:r>
              <a:rPr lang="ru-RU" dirty="0" smtClean="0"/>
              <a:t>) </a:t>
            </a:r>
            <a:r>
              <a:rPr lang="ru-RU" dirty="0" smtClean="0"/>
              <a:t>психические</a:t>
            </a:r>
            <a:br>
              <a:rPr lang="ru-RU" dirty="0" smtClean="0"/>
            </a:br>
            <a:r>
              <a:rPr lang="ru-RU" dirty="0" smtClean="0"/>
              <a:t>функции </a:t>
            </a:r>
            <a:r>
              <a:rPr lang="ru-RU" dirty="0" smtClean="0"/>
              <a:t>и функции </a:t>
            </a:r>
            <a:r>
              <a:rPr lang="ru-RU" b="1" dirty="0" smtClean="0"/>
              <a:t>«</a:t>
            </a:r>
            <a:r>
              <a:rPr lang="ru-RU" b="1" dirty="0" smtClean="0"/>
              <a:t>культурные»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7030A0"/>
                </a:solidFill>
              </a:rPr>
              <a:t>приобретенные</a:t>
            </a:r>
            <a:r>
              <a:rPr lang="ru-RU" dirty="0" smtClean="0"/>
              <a:t> в результате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процесса </a:t>
            </a:r>
            <a:r>
              <a:rPr lang="ru-RU" dirty="0" smtClean="0"/>
              <a:t>освоения индивидом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культурных </a:t>
            </a:r>
            <a:r>
              <a:rPr lang="ru-RU" dirty="0" smtClean="0"/>
              <a:t>ценностей</a:t>
            </a:r>
            <a:r>
              <a:rPr lang="ru-RU" dirty="0" smtClean="0"/>
              <a:t>) - ВПФ. 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каждом возрастном этапе существует </a:t>
            </a:r>
            <a:r>
              <a:rPr lang="ru-RU" b="1" i="1" dirty="0" smtClean="0"/>
              <a:t>центральное </a:t>
            </a:r>
            <a:r>
              <a:rPr lang="ru-RU" b="1" i="1" dirty="0" smtClean="0"/>
              <a:t>новообразование</a:t>
            </a:r>
            <a:r>
              <a:rPr lang="ru-RU" i="1" dirty="0" smtClean="0"/>
              <a:t>.</a:t>
            </a:r>
          </a:p>
          <a:p>
            <a:pPr algn="just"/>
            <a:r>
              <a:rPr lang="ru-RU" dirty="0" smtClean="0"/>
              <a:t>Структура возраста включает в себя </a:t>
            </a:r>
            <a:r>
              <a:rPr lang="ru-RU" b="1" i="1" dirty="0" smtClean="0"/>
              <a:t>центральные и побочные линии развития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7166"/>
            <a:ext cx="2399218" cy="328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1214</Words>
  <Application>Microsoft Office PowerPoint</Application>
  <PresentationFormat>Экран (4:3)</PresentationFormat>
  <Paragraphs>133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Характеристика основных схем возрастной периодизации, используемых в педагогике и психологии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Периодизация Л. С. Выготского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Периодизация Д.Б.Эльконина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Книги по эффективному общению с детьми</vt:lpstr>
      <vt:lpstr>Книги по эффективному общению с детьми</vt:lpstr>
      <vt:lpstr>Книги по эффективному общению с детьми</vt:lpstr>
      <vt:lpstr>Книги по эффективному общению с детьми и подростками</vt:lpstr>
      <vt:lpstr>Слайд 33</vt:lpstr>
      <vt:lpstr>Слайд 34</vt:lpstr>
      <vt:lpstr>Видео-лекции на youtube</vt:lpstr>
      <vt:lpstr>Христианский подход</vt:lpstr>
      <vt:lpstr>Слайд 37</vt:lpstr>
      <vt:lpstr>Слайд 38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ПЕДАГОГИЧЕСКОГО СОПРОВОЖДЕНИЯ ДЕТЕЙ В ПРИХОДСКОЙ ОБЩИНЕ</dc:title>
  <dc:creator>Alevtina</dc:creator>
  <cp:lastModifiedBy>Alevtina</cp:lastModifiedBy>
  <cp:revision>126</cp:revision>
  <dcterms:created xsi:type="dcterms:W3CDTF">2023-02-20T18:14:55Z</dcterms:created>
  <dcterms:modified xsi:type="dcterms:W3CDTF">2024-05-21T17:58:49Z</dcterms:modified>
</cp:coreProperties>
</file>